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78" r:id="rId4"/>
    <p:sldId id="279" r:id="rId5"/>
    <p:sldId id="257" r:id="rId6"/>
    <p:sldId id="270" r:id="rId7"/>
    <p:sldId id="261" r:id="rId8"/>
    <p:sldId id="263" r:id="rId9"/>
    <p:sldId id="264" r:id="rId10"/>
    <p:sldId id="266" r:id="rId11"/>
    <p:sldId id="267" r:id="rId12"/>
    <p:sldId id="268" r:id="rId13"/>
    <p:sldId id="272" r:id="rId14"/>
    <p:sldId id="280" r:id="rId15"/>
    <p:sldId id="281" r:id="rId16"/>
    <p:sldId id="282" r:id="rId17"/>
    <p:sldId id="262" r:id="rId18"/>
    <p:sldId id="274" r:id="rId19"/>
    <p:sldId id="271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H-J</c:v>
                </c:pt>
                <c:pt idx="1">
                  <c:v>PubStomper-Backgabomb</c:v>
                </c:pt>
                <c:pt idx="2">
                  <c:v>B-D</c:v>
                </c:pt>
                <c:pt idx="3">
                  <c:v>Big Boy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892</c:v>
                </c:pt>
                <c:pt idx="1">
                  <c:v>984</c:v>
                </c:pt>
                <c:pt idx="2">
                  <c:v>849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A0-1643-BA2A-2C69649396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H-J</c:v>
                </c:pt>
                <c:pt idx="1">
                  <c:v>PubStomper-Backgabomb</c:v>
                </c:pt>
                <c:pt idx="2">
                  <c:v>B-D</c:v>
                </c:pt>
                <c:pt idx="3">
                  <c:v>Big Boy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108</c:v>
                </c:pt>
                <c:pt idx="1">
                  <c:v>16</c:v>
                </c:pt>
                <c:pt idx="2">
                  <c:v>151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A0-1643-BA2A-2C6964939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38265544283315E-2"/>
          <c:y val="2.1636762018706592E-2"/>
          <c:w val="0.94596173445571674"/>
          <c:h val="0.878527308325141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 - Big Boy</c:v>
                </c:pt>
                <c:pt idx="1">
                  <c:v>Backgabomb - B</c:v>
                </c:pt>
                <c:pt idx="2">
                  <c:v>J - D</c:v>
                </c:pt>
                <c:pt idx="3">
                  <c:v>PubStomper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F-2F49-9497-41A81F3B3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 - Big Boy</c:v>
                </c:pt>
                <c:pt idx="1">
                  <c:v>Backgabomb - B</c:v>
                </c:pt>
                <c:pt idx="2">
                  <c:v>J - D</c:v>
                </c:pt>
                <c:pt idx="3">
                  <c:v>PubStomper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F-2F49-9497-41A81F3B3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J - B</c:v>
                </c:pt>
                <c:pt idx="1">
                  <c:v>PubStomper - Big Boy</c:v>
                </c:pt>
                <c:pt idx="2">
                  <c:v>H-G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706</c:v>
                </c:pt>
                <c:pt idx="1">
                  <c:v>590</c:v>
                </c:pt>
                <c:pt idx="2">
                  <c:v>995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A0-1643-BA2A-2C69649396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J - B</c:v>
                </c:pt>
                <c:pt idx="1">
                  <c:v>PubStomper - Big Boy</c:v>
                </c:pt>
                <c:pt idx="2">
                  <c:v>H-G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294</c:v>
                </c:pt>
                <c:pt idx="1">
                  <c:v>410</c:v>
                </c:pt>
                <c:pt idx="2">
                  <c:v>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A0-1643-BA2A-2C6964939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277264735171467E-2"/>
          <c:y val="5.1255715350197475E-2"/>
          <c:w val="0.94596173445571674"/>
          <c:h val="0.878527308325141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J - B</c:v>
                </c:pt>
                <c:pt idx="1">
                  <c:v>PubStomper - Big Boy</c:v>
                </c:pt>
                <c:pt idx="2">
                  <c:v>H-G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F-2F49-9497-41A81F3B3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J - B</c:v>
                </c:pt>
                <c:pt idx="1">
                  <c:v>PubStomper - Big Boy</c:v>
                </c:pt>
                <c:pt idx="2">
                  <c:v>H-G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F-2F49-9497-41A81F3B3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PubStomper - H</c:v>
                </c:pt>
                <c:pt idx="1">
                  <c:v>D - Backgabomb</c:v>
                </c:pt>
                <c:pt idx="2">
                  <c:v>Big Boy - J</c:v>
                </c:pt>
                <c:pt idx="3">
                  <c:v>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225</c:v>
                </c:pt>
                <c:pt idx="1">
                  <c:v>773</c:v>
                </c:pt>
                <c:pt idx="2">
                  <c:v>669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A0-1643-BA2A-2C69649396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PubStomper - H</c:v>
                </c:pt>
                <c:pt idx="1">
                  <c:v>D - Backgabomb</c:v>
                </c:pt>
                <c:pt idx="2">
                  <c:v>Big Boy - J</c:v>
                </c:pt>
                <c:pt idx="3">
                  <c:v>B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775</c:v>
                </c:pt>
                <c:pt idx="1">
                  <c:v>227</c:v>
                </c:pt>
                <c:pt idx="2">
                  <c:v>331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A0-1643-BA2A-2C6964939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38265544283315E-2"/>
          <c:y val="5.1255715350197482E-2"/>
          <c:w val="0.94596173445571674"/>
          <c:h val="0.878527308325141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PubStomper - H</c:v>
                </c:pt>
                <c:pt idx="1">
                  <c:v>D - Backgabomb</c:v>
                </c:pt>
                <c:pt idx="2">
                  <c:v>Big Boy - J</c:v>
                </c:pt>
                <c:pt idx="3">
                  <c:v>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F-2F49-9497-41A81F3B3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PubStomper - H</c:v>
                </c:pt>
                <c:pt idx="1">
                  <c:v>D - Backgabomb</c:v>
                </c:pt>
                <c:pt idx="2">
                  <c:v>Big Boy - J</c:v>
                </c:pt>
                <c:pt idx="3">
                  <c:v>B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F-2F49-9497-41A81F3B3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098015342005349E-2"/>
          <c:y val="5.1255715350197482E-2"/>
          <c:w val="0.94596173445571674"/>
          <c:h val="0.878527308325141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H-J</c:v>
                </c:pt>
                <c:pt idx="1">
                  <c:v>PubStomper-Backgabomb</c:v>
                </c:pt>
                <c:pt idx="2">
                  <c:v>B-D</c:v>
                </c:pt>
                <c:pt idx="3">
                  <c:v>Big Boy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F-2F49-9497-41A81F3B3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H-J</c:v>
                </c:pt>
                <c:pt idx="1">
                  <c:v>PubStomper-Backgabomb</c:v>
                </c:pt>
                <c:pt idx="2">
                  <c:v>B-D</c:v>
                </c:pt>
                <c:pt idx="3">
                  <c:v>Big Boy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F-2F49-9497-41A81F3B3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PubStomper-B</c:v>
                </c:pt>
                <c:pt idx="1">
                  <c:v>D-H</c:v>
                </c:pt>
                <c:pt idx="2">
                  <c:v>Big Boy - Backgabomb</c:v>
                </c:pt>
                <c:pt idx="3">
                  <c:v>J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854</c:v>
                </c:pt>
                <c:pt idx="1">
                  <c:v>6</c:v>
                </c:pt>
                <c:pt idx="2">
                  <c:v>981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A0-1643-BA2A-2C69649396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PubStomper-B</c:v>
                </c:pt>
                <c:pt idx="1">
                  <c:v>D-H</c:v>
                </c:pt>
                <c:pt idx="2">
                  <c:v>Big Boy - Backgabomb</c:v>
                </c:pt>
                <c:pt idx="3">
                  <c:v>J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146</c:v>
                </c:pt>
                <c:pt idx="1">
                  <c:v>994</c:v>
                </c:pt>
                <c:pt idx="2">
                  <c:v>19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A0-1643-BA2A-2C6964939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PubStomper-B</c:v>
                </c:pt>
                <c:pt idx="1">
                  <c:v>D-H</c:v>
                </c:pt>
                <c:pt idx="2">
                  <c:v>Big Boy - Backgabomb</c:v>
                </c:pt>
                <c:pt idx="3">
                  <c:v>J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F-2F49-9497-41A81F3B3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PubStomper-B</c:v>
                </c:pt>
                <c:pt idx="1">
                  <c:v>D-H</c:v>
                </c:pt>
                <c:pt idx="2">
                  <c:v>Big Boy - Backgabomb</c:v>
                </c:pt>
                <c:pt idx="3">
                  <c:v>J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F-2F49-9497-41A81F3B3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Big Boy-D</c:v>
                </c:pt>
                <c:pt idx="1">
                  <c:v>PubStomper-J</c:v>
                </c:pt>
                <c:pt idx="2">
                  <c:v>H-B</c:v>
                </c:pt>
                <c:pt idx="3">
                  <c:v>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945</c:v>
                </c:pt>
                <c:pt idx="1">
                  <c:v>740</c:v>
                </c:pt>
                <c:pt idx="2">
                  <c:v>966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A0-1643-BA2A-2C69649396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Big Boy-D</c:v>
                </c:pt>
                <c:pt idx="1">
                  <c:v>PubStomper-J</c:v>
                </c:pt>
                <c:pt idx="2">
                  <c:v>H-B</c:v>
                </c:pt>
                <c:pt idx="3">
                  <c:v>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55</c:v>
                </c:pt>
                <c:pt idx="1">
                  <c:v>260</c:v>
                </c:pt>
                <c:pt idx="2">
                  <c:v>34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A0-1643-BA2A-2C6964939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38265544283315E-2"/>
          <c:y val="2.1636762018706592E-2"/>
          <c:w val="0.94596173445571674"/>
          <c:h val="0.878527308325141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Big Boy-D</c:v>
                </c:pt>
                <c:pt idx="1">
                  <c:v>PubStomper-J</c:v>
                </c:pt>
                <c:pt idx="2">
                  <c:v>H-B</c:v>
                </c:pt>
                <c:pt idx="3">
                  <c:v>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F-2F49-9497-41A81F3B3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Big Boy-D</c:v>
                </c:pt>
                <c:pt idx="1">
                  <c:v>PubStomper-J</c:v>
                </c:pt>
                <c:pt idx="2">
                  <c:v>H-B</c:v>
                </c:pt>
                <c:pt idx="3">
                  <c:v>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F-2F49-9497-41A81F3B3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Backgabomb - J</c:v>
                </c:pt>
                <c:pt idx="1">
                  <c:v>PubStomper - D</c:v>
                </c:pt>
                <c:pt idx="2">
                  <c:v>Big Boy - B</c:v>
                </c:pt>
                <c:pt idx="3">
                  <c:v>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980</c:v>
                </c:pt>
                <c:pt idx="2">
                  <c:v>790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A0-1643-BA2A-2C69649396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Backgabomb - J</c:v>
                </c:pt>
                <c:pt idx="1">
                  <c:v>PubStomper - D</c:v>
                </c:pt>
                <c:pt idx="2">
                  <c:v>Big Boy - B</c:v>
                </c:pt>
                <c:pt idx="3">
                  <c:v>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930</c:v>
                </c:pt>
                <c:pt idx="1">
                  <c:v>20</c:v>
                </c:pt>
                <c:pt idx="2">
                  <c:v>210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A0-1643-BA2A-2C6964939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5257748801892E-2"/>
          <c:y val="5.1255715350197475E-2"/>
          <c:w val="0.94596173445571674"/>
          <c:h val="0.878527308325141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Backgabomb - J</c:v>
                </c:pt>
                <c:pt idx="1">
                  <c:v>PubStomper - D</c:v>
                </c:pt>
                <c:pt idx="2">
                  <c:v>Big Boy - B</c:v>
                </c:pt>
                <c:pt idx="3">
                  <c:v>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F-2F49-9497-41A81F3B3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Backgabomb - J</c:v>
                </c:pt>
                <c:pt idx="1">
                  <c:v>PubStomper - D</c:v>
                </c:pt>
                <c:pt idx="2">
                  <c:v>Big Boy - B</c:v>
                </c:pt>
                <c:pt idx="3">
                  <c:v>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F-2F49-9497-41A81F3B3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 - Big Boy</c:v>
                </c:pt>
                <c:pt idx="1">
                  <c:v>Backgabomb - B</c:v>
                </c:pt>
                <c:pt idx="2">
                  <c:v>J - D</c:v>
                </c:pt>
                <c:pt idx="3">
                  <c:v>PubStomper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806</c:v>
                </c:pt>
                <c:pt idx="1">
                  <c:v>82</c:v>
                </c:pt>
                <c:pt idx="2">
                  <c:v>926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A0-1643-BA2A-2C69649396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 - Big Boy</c:v>
                </c:pt>
                <c:pt idx="1">
                  <c:v>Backgabomb - B</c:v>
                </c:pt>
                <c:pt idx="2">
                  <c:v>J - D</c:v>
                </c:pt>
                <c:pt idx="3">
                  <c:v>PubStomper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194</c:v>
                </c:pt>
                <c:pt idx="1">
                  <c:v>918</c:v>
                </c:pt>
                <c:pt idx="2">
                  <c:v>74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A0-1643-BA2A-2C6964939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579344"/>
        <c:axId val="635317920"/>
      </c:barChart>
      <c:catAx>
        <c:axId val="6345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317920"/>
        <c:crosses val="autoZero"/>
        <c:auto val="1"/>
        <c:lblAlgn val="ctr"/>
        <c:lblOffset val="100"/>
        <c:noMultiLvlLbl val="0"/>
      </c:catAx>
      <c:valAx>
        <c:axId val="6353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13937-E29B-4A4A-89FD-B1408F1D66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D1B21-D07F-C841-910D-9189C501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2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621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96467c6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96467c6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s"/>
              <a:t>BigBoy is in fact a basic Tesauro player. </a:t>
            </a:r>
            <a:r>
              <a:rPr lang="is" dirty="0"/>
              <a:t>Simple and greedy.</a:t>
            </a:r>
            <a:br>
              <a:rPr lang="is" dirty="0"/>
            </a:br>
            <a:r>
              <a:rPr lang="is" dirty="0"/>
              <a:t>The input in the nueral net is a one hot encoded vector with a size of 868.  For each square on the board can be 31 different possible outcomes (15 pieces for white, 15 pieces for black and 1 for if there is nothing on this square). There are total 28 squares so the length of the one hot encoded vector is 868.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s" dirty="0"/>
              <a:t>Hidden layer size of 40.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s" dirty="0"/>
              <a:t>We trained several different backgammon player, each with a different lambda and alpha value.</a:t>
            </a:r>
            <a:br>
              <a:rPr lang="is" dirty="0"/>
            </a:br>
            <a:r>
              <a:rPr lang="is" dirty="0"/>
              <a:t>BigBoy turned out to be the best player out of those players that we trained. We had our own mini contest.</a:t>
            </a:r>
            <a:br>
              <a:rPr lang="is" dirty="0"/>
            </a:br>
            <a:r>
              <a:rPr lang="is" dirty="0"/>
              <a:t>Lambda = 1, alpha = 0.001, trained 100.000 times against Lambda = 0.95, alpha = 0.001</a:t>
            </a:r>
            <a:br>
              <a:rPr lang="is" dirty="0"/>
            </a:br>
            <a:r>
              <a:rPr lang="is" dirty="0"/>
              <a:t>Our implimentation has two seperate networks for player 1 and player 2</a:t>
            </a:r>
            <a:br>
              <a:rPr lang="i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09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76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9637535c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9637535c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29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28B6-A4F8-4A33-91F0-5DD072401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1F56E-74FD-4FFF-8515-E358A8206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EE47D-47C3-4D18-A50D-31437B48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A393D-AE30-4E5F-B540-B35A601F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23DE2-2BE8-4EDD-9A52-C68BA4FC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7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1DCD-0BDD-46CF-AFF4-99457AD0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A7DB9-C101-4A31-A592-22F0AE6D3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08A5A-EE7F-4E84-9F9C-6E334042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842E9-AE4A-4A1B-9EE3-87F4C567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72E6C-D2A3-4AA9-989F-FBD4E61E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7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5D044-342D-4C4B-9872-60106887E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6A555-0602-4928-B6FB-2A4AE0CBF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BC949-3F74-4E4A-8B72-CA50C9E4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BE52B-47D7-4123-B628-4CE8B845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E679B-FB1C-4EDF-88B6-21E06848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s" smtClean="0"/>
              <a:pPr/>
              <a:t>‹#›</a:t>
            </a:fld>
            <a:endParaRPr lang="is"/>
          </a:p>
        </p:txBody>
      </p:sp>
    </p:spTree>
    <p:extLst>
      <p:ext uri="{BB962C8B-B14F-4D97-AF65-F5344CB8AC3E}">
        <p14:creationId xmlns:p14="http://schemas.microsoft.com/office/powerpoint/2010/main" val="21045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A44E-907F-4292-B1BD-A1636A7B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46ACE-0BC4-4D7E-9F85-C6AF2608E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39C80-3BB5-42DA-9421-01C6A5FF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0CA75-725B-4103-B514-21B0A6C4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2052B-FDB3-4044-BE16-F0B4C9F4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6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4750-29D7-4680-AC88-B08D497E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F3D31-B335-4F19-AA87-4BC9C03EA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A912A-6C9F-4659-8215-3B104F39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2C381-9039-4F75-A1C2-4EED8146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673C5-AA5D-4129-AD86-B576A7F0C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2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3FFC-8D21-4D6F-BC40-1AE49EB8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3DAB-7BC6-4C62-8BE6-7A70D4432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9545B-0791-4813-8A87-4B0A02172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5216E-7B39-4B6D-9C49-49531A4E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0A61D-6FA8-4240-9F3A-B3D53D46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6445A-562B-4CF6-9E38-77C4D788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3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7891-1B4E-4CC6-A749-3EDD06E7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F2C2D-EFD0-4A3A-96D8-31BB48FA3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22C14-617C-471F-9D23-0E76EF9F4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2B5ECB-C9F4-4CB6-A97F-5E9C1BB9F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8A121-484C-4CE8-80C4-BBF0B4272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EB6343-F62F-4FE0-B551-CC6EFFC4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45AAC-8FFB-483E-8175-047B5ABC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0C4D0-120C-4455-A009-E8E7BC362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696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9974-2711-4F7D-93FF-11CEC703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8E8C-90D6-41F9-8505-A9C52ECE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5FA34-6C4B-4EBE-8445-544E5397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DA38-5493-46CE-9348-0B5073B0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2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7B851-4CAD-4C50-BC81-895E4294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3CDDAB-0950-488A-B8A3-FAB2324F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E9EB5-494A-4373-A586-FAE682F1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5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10DE-ED8F-489E-9FD0-2C1E3834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76CA-3485-473A-A988-42C66FAF6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745F9-2B86-44DB-879C-AF2620136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447AF-06C4-4DA1-A412-FE989725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B6A2D-2E75-4A0C-8D69-316EC1EA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37AD7-1674-4C5A-A993-AED0E8E2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4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AB86-3FA2-4957-8820-6FC847F1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497C55-39C1-4ED3-9BDA-AAD70E4D5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848CD-7571-4BE8-A2BC-EA7457625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0F268-BB37-427C-9865-26491CB0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AEC1C-C0F2-47EB-9CE2-CFDA1171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77033-997F-48DA-818E-53F22986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4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22E7DB-75C8-435A-AFB8-39590C901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B8ED4-7A08-4D2B-B158-7FF6A55D9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079E3-EF0D-4E36-A2C3-4CC90D589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F2D42-1051-4648-B270-0D1DF4D7B5EE}" type="datetimeFigureOut">
              <a:rPr lang="en-US" smtClean="0"/>
              <a:t>11/27/18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FBA0F-1802-40C7-BD52-B2D96C8C2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13AE-EE7A-4539-8797-0F4B821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63C9-7BBA-4557-B03B-F52DBAD05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0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6D4E-49BE-49F5-A047-BBE94C3D5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Backgammon - </a:t>
            </a:r>
            <a:r>
              <a:rPr lang="en-US" dirty="0" err="1"/>
              <a:t>úrslit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67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49-3D34-0E46-80FC-DF37685D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4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A5A8F7-5184-E047-B5B7-F237FBFE3A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745979"/>
              </p:ext>
            </p:extLst>
          </p:nvPr>
        </p:nvGraphicFramePr>
        <p:xfrm>
          <a:off x="838200" y="1952367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905B378-C6A9-B94E-8F23-AFD49A3367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689528"/>
              </p:ext>
            </p:extLst>
          </p:nvPr>
        </p:nvGraphicFramePr>
        <p:xfrm>
          <a:off x="838200" y="1851326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6547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49-3D34-0E46-80FC-DF37685D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5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A5A8F7-5184-E047-B5B7-F237FBFE3A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4763292"/>
              </p:ext>
            </p:extLst>
          </p:nvPr>
        </p:nvGraphicFramePr>
        <p:xfrm>
          <a:off x="838200" y="1952367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905B378-C6A9-B94E-8F23-AFD49A3367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210518"/>
              </p:ext>
            </p:extLst>
          </p:nvPr>
        </p:nvGraphicFramePr>
        <p:xfrm>
          <a:off x="838200" y="1888396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348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49-3D34-0E46-80FC-DF37685D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6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A5A8F7-5184-E047-B5B7-F237FBFE3A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293377"/>
              </p:ext>
            </p:extLst>
          </p:nvPr>
        </p:nvGraphicFramePr>
        <p:xfrm>
          <a:off x="838200" y="1952367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905B378-C6A9-B94E-8F23-AFD49A3367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83231"/>
              </p:ext>
            </p:extLst>
          </p:nvPr>
        </p:nvGraphicFramePr>
        <p:xfrm>
          <a:off x="838200" y="1859692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199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3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A9C9-7D3F-164A-97BE-55AB38C9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Stöðutaflan</a:t>
            </a:r>
            <a:r>
              <a:rPr lang="en-US" dirty="0"/>
              <a:t> </a:t>
            </a:r>
            <a:r>
              <a:rPr lang="en-US" dirty="0" err="1"/>
              <a:t>eftir</a:t>
            </a:r>
            <a:r>
              <a:rPr lang="en-US" dirty="0"/>
              <a:t> 6 </a:t>
            </a:r>
            <a:r>
              <a:rPr lang="en-US" dirty="0" err="1"/>
              <a:t>umferðir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9E95A4-82AC-1B42-BE0A-6EB79F7CF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008157"/>
              </p:ext>
            </p:extLst>
          </p:nvPr>
        </p:nvGraphicFramePr>
        <p:xfrm>
          <a:off x="838200" y="1825625"/>
          <a:ext cx="10972800" cy="4389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3122853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79100169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3572063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54137204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Leikmaður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wins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losses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sit out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4093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</a:rPr>
                        <a:t>pubStomper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5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11145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H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5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0565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J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986042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Big Boy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5257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B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397858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Backgabomb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5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39565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D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5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169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933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200" y="203200"/>
            <a:ext cx="6451600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6043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Statistics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02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133"/>
              <a:t>Name: nn_pg_2 a.k.a. PubStomper</a:t>
            </a:r>
            <a:endParaRPr sz="2133"/>
          </a:p>
          <a:p>
            <a:pPr marL="0" indent="0">
              <a:spcBef>
                <a:spcPts val="2133"/>
              </a:spcBef>
              <a:buNone/>
            </a:pPr>
            <a:r>
              <a:rPr lang="en" sz="2133"/>
              <a:t>Feature vector: Hot-one 420-vector (28*15)</a:t>
            </a:r>
            <a:endParaRPr sz="2133"/>
          </a:p>
          <a:p>
            <a:pPr marL="0" indent="0">
              <a:spcBef>
                <a:spcPts val="2133"/>
              </a:spcBef>
              <a:buNone/>
            </a:pPr>
            <a:r>
              <a:rPr lang="en" sz="2133"/>
              <a:t>Layers: 200, 200 + 200-vector for output (each)</a:t>
            </a:r>
            <a:endParaRPr sz="2133"/>
          </a:p>
          <a:p>
            <a:pPr marL="0" indent="0">
              <a:spcBef>
                <a:spcPts val="2133"/>
              </a:spcBef>
              <a:buNone/>
            </a:pPr>
            <a:r>
              <a:rPr lang="en" sz="2133"/>
              <a:t>Temporal delay: 3 moves</a:t>
            </a:r>
            <a:endParaRPr sz="2133"/>
          </a:p>
          <a:p>
            <a:pPr marL="0" indent="0">
              <a:spcBef>
                <a:spcPts val="2133"/>
              </a:spcBef>
              <a:buNone/>
            </a:pPr>
            <a:r>
              <a:rPr lang="en" sz="2133"/>
              <a:t>Learning rate of value-function: 0.0001</a:t>
            </a:r>
            <a:endParaRPr sz="2133"/>
          </a:p>
          <a:p>
            <a:pPr marL="0" indent="0">
              <a:spcBef>
                <a:spcPts val="2133"/>
              </a:spcBef>
              <a:buNone/>
            </a:pPr>
            <a:r>
              <a:rPr lang="en" sz="2133"/>
              <a:t>Learning rate of policy-gradient: 0.002</a:t>
            </a:r>
            <a:endParaRPr sz="2133"/>
          </a:p>
          <a:p>
            <a:pPr marL="0" indent="0">
              <a:spcBef>
                <a:spcPts val="2133"/>
              </a:spcBef>
              <a:buNone/>
            </a:pPr>
            <a:r>
              <a:rPr lang="en" sz="2133"/>
              <a:t>Momentum: 0.9</a:t>
            </a:r>
            <a:endParaRPr sz="2133"/>
          </a:p>
          <a:p>
            <a:pPr marL="0" indent="0">
              <a:spcBef>
                <a:spcPts val="2133"/>
              </a:spcBef>
              <a:buNone/>
            </a:pPr>
            <a:r>
              <a:rPr lang="en" sz="2133"/>
              <a:t>Win-rate vs. random: 99% +</a:t>
            </a:r>
            <a:endParaRPr sz="2133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767" y="1765351"/>
            <a:ext cx="5486400" cy="420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6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98F6-5AE9-A148-804F-9CCE999A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EDFC6-A278-4F45-A9FD-A6E858329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40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49-3D34-0E46-80FC-DF37685D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7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A5A8F7-5184-E047-B5B7-F237FBFE3A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420922"/>
              </p:ext>
            </p:extLst>
          </p:nvPr>
        </p:nvGraphicFramePr>
        <p:xfrm>
          <a:off x="838200" y="1952367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905B378-C6A9-B94E-8F23-AFD49A3367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6211703"/>
              </p:ext>
            </p:extLst>
          </p:nvPr>
        </p:nvGraphicFramePr>
        <p:xfrm>
          <a:off x="838200" y="1977080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89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46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5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A9C9-7D3F-164A-97BE-55AB38C9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Stöðutaflan</a:t>
            </a:r>
            <a:r>
              <a:rPr lang="en-US" dirty="0"/>
              <a:t> </a:t>
            </a:r>
            <a:r>
              <a:rPr lang="en-US" dirty="0" err="1"/>
              <a:t>eftir</a:t>
            </a:r>
            <a:r>
              <a:rPr lang="en-US" dirty="0"/>
              <a:t> 7 </a:t>
            </a:r>
            <a:r>
              <a:rPr lang="en-US" dirty="0" err="1"/>
              <a:t>umferðir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9E95A4-82AC-1B42-BE0A-6EB79F7CF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706141"/>
              </p:ext>
            </p:extLst>
          </p:nvPr>
        </p:nvGraphicFramePr>
        <p:xfrm>
          <a:off x="838200" y="1825625"/>
          <a:ext cx="10972800" cy="4389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3122853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79100169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3572063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54137204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Leikmaður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wins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losses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sit out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4093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H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11145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pubStomper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5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0565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Big Boy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986042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J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5257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B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397858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D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5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39565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Backgabomb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169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30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095E-9064-6B4E-9BA8-C9B03D966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pubEval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2459C6-A2E4-054A-BB7C-E3BB3796DE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020426"/>
              </p:ext>
            </p:extLst>
          </p:nvPr>
        </p:nvGraphicFramePr>
        <p:xfrm>
          <a:off x="185351" y="1690688"/>
          <a:ext cx="4806780" cy="416940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403390">
                  <a:extLst>
                    <a:ext uri="{9D8B030D-6E8A-4147-A177-3AD203B41FA5}">
                      <a16:colId xmlns:a16="http://schemas.microsoft.com/office/drawing/2014/main" val="4075595664"/>
                    </a:ext>
                  </a:extLst>
                </a:gridCol>
                <a:gridCol w="2403390">
                  <a:extLst>
                    <a:ext uri="{9D8B030D-6E8A-4147-A177-3AD203B41FA5}">
                      <a16:colId xmlns:a16="http://schemas.microsoft.com/office/drawing/2014/main" val="2674702712"/>
                    </a:ext>
                  </a:extLst>
                </a:gridCol>
              </a:tblGrid>
              <a:tr h="909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</a:rPr>
                        <a:t>Leikmaður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win rate vs pubEval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6944885"/>
                  </a:ext>
                </a:extLst>
              </a:tr>
              <a:tr h="465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H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65%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814942"/>
                  </a:ext>
                </a:extLst>
              </a:tr>
              <a:tr h="465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</a:rPr>
                        <a:t>pubStomper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34%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992567"/>
                  </a:ext>
                </a:extLst>
              </a:tr>
              <a:tr h="465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Big Boy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35%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0104767"/>
                  </a:ext>
                </a:extLst>
              </a:tr>
              <a:tr h="465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J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17%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5309423"/>
                  </a:ext>
                </a:extLst>
              </a:tr>
              <a:tr h="465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B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11%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8385750"/>
                  </a:ext>
                </a:extLst>
              </a:tr>
              <a:tr h="465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D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0321066"/>
                  </a:ext>
                </a:extLst>
              </a:tr>
              <a:tr h="465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Backgabomb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08215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C5149F-BCEF-A34F-B40D-980F8D4C5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34505"/>
              </p:ext>
            </p:extLst>
          </p:nvPr>
        </p:nvGraphicFramePr>
        <p:xfrm>
          <a:off x="5371071" y="1690689"/>
          <a:ext cx="6635578" cy="416940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40111">
                  <a:extLst>
                    <a:ext uri="{9D8B030D-6E8A-4147-A177-3AD203B41FA5}">
                      <a16:colId xmlns:a16="http://schemas.microsoft.com/office/drawing/2014/main" val="119933593"/>
                    </a:ext>
                  </a:extLst>
                </a:gridCol>
                <a:gridCol w="991413">
                  <a:extLst>
                    <a:ext uri="{9D8B030D-6E8A-4147-A177-3AD203B41FA5}">
                      <a16:colId xmlns:a16="http://schemas.microsoft.com/office/drawing/2014/main" val="3186108273"/>
                    </a:ext>
                  </a:extLst>
                </a:gridCol>
                <a:gridCol w="1136821">
                  <a:extLst>
                    <a:ext uri="{9D8B030D-6E8A-4147-A177-3AD203B41FA5}">
                      <a16:colId xmlns:a16="http://schemas.microsoft.com/office/drawing/2014/main" val="3518323668"/>
                    </a:ext>
                  </a:extLst>
                </a:gridCol>
                <a:gridCol w="1087395">
                  <a:extLst>
                    <a:ext uri="{9D8B030D-6E8A-4147-A177-3AD203B41FA5}">
                      <a16:colId xmlns:a16="http://schemas.microsoft.com/office/drawing/2014/main" val="3010571115"/>
                    </a:ext>
                  </a:extLst>
                </a:gridCol>
                <a:gridCol w="1379838">
                  <a:extLst>
                    <a:ext uri="{9D8B030D-6E8A-4147-A177-3AD203B41FA5}">
                      <a16:colId xmlns:a16="http://schemas.microsoft.com/office/drawing/2014/main" val="599840300"/>
                    </a:ext>
                  </a:extLst>
                </a:gridCol>
              </a:tblGrid>
              <a:tr h="427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Leikmaður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wins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losses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sit out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sec/game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8506913"/>
                  </a:ext>
                </a:extLst>
              </a:tr>
              <a:tr h="427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7824735"/>
                  </a:ext>
                </a:extLst>
              </a:tr>
              <a:tr h="427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pubEval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1448155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pubStomper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8174413"/>
                  </a:ext>
                </a:extLst>
              </a:tr>
              <a:tr h="427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Big Boy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5351764"/>
                  </a:ext>
                </a:extLst>
              </a:tr>
              <a:tr h="427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J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3665554"/>
                  </a:ext>
                </a:extLst>
              </a:tr>
              <a:tr h="5203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9610348"/>
                  </a:ext>
                </a:extLst>
              </a:tr>
              <a:tr h="4209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6210824"/>
                  </a:ext>
                </a:extLst>
              </a:tr>
              <a:tr h="6569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Backgabomb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7552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79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7AF5-2683-B041-8ED7-6FA4AFA5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Þátttakendur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9F07-9B22-6648-9071-CDF1F5240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Hópur</a:t>
            </a:r>
            <a:r>
              <a:rPr lang="en-US" dirty="0"/>
              <a:t> B</a:t>
            </a:r>
          </a:p>
          <a:p>
            <a:r>
              <a:rPr lang="en-US" dirty="0" err="1"/>
              <a:t>BigBoy</a:t>
            </a:r>
            <a:r>
              <a:rPr lang="en-US" dirty="0"/>
              <a:t> (</a:t>
            </a:r>
            <a:r>
              <a:rPr lang="en-US" dirty="0" err="1"/>
              <a:t>hópur</a:t>
            </a:r>
            <a:r>
              <a:rPr lang="en-US" dirty="0"/>
              <a:t> C)</a:t>
            </a:r>
          </a:p>
          <a:p>
            <a:r>
              <a:rPr lang="en-US" dirty="0" err="1"/>
              <a:t>Hópur</a:t>
            </a:r>
            <a:r>
              <a:rPr lang="en-US" dirty="0"/>
              <a:t> D</a:t>
            </a:r>
          </a:p>
          <a:p>
            <a:r>
              <a:rPr lang="en-US" dirty="0" err="1"/>
              <a:t>Hópur</a:t>
            </a:r>
            <a:r>
              <a:rPr lang="en-US" dirty="0"/>
              <a:t> H (</a:t>
            </a:r>
            <a:r>
              <a:rPr lang="en-US" dirty="0" err="1"/>
              <a:t>Dúna</a:t>
            </a:r>
            <a:r>
              <a:rPr lang="en-US" dirty="0"/>
              <a:t>)</a:t>
            </a:r>
          </a:p>
          <a:p>
            <a:r>
              <a:rPr lang="en-US" dirty="0" err="1"/>
              <a:t>Hópur</a:t>
            </a:r>
            <a:r>
              <a:rPr lang="en-US" dirty="0"/>
              <a:t> J</a:t>
            </a:r>
          </a:p>
          <a:p>
            <a:r>
              <a:rPr lang="en-US" dirty="0" err="1"/>
              <a:t>pubStomper</a:t>
            </a:r>
            <a:r>
              <a:rPr lang="en-US" dirty="0"/>
              <a:t> (</a:t>
            </a:r>
            <a:r>
              <a:rPr lang="en-US" dirty="0" err="1"/>
              <a:t>hópur</a:t>
            </a:r>
            <a:r>
              <a:rPr lang="en-US" dirty="0"/>
              <a:t> F)</a:t>
            </a:r>
          </a:p>
          <a:p>
            <a:r>
              <a:rPr lang="en-US" dirty="0" err="1"/>
              <a:t>Backgabomb</a:t>
            </a:r>
            <a:r>
              <a:rPr lang="en-US" dirty="0"/>
              <a:t> (</a:t>
            </a:r>
            <a:r>
              <a:rPr lang="en-US" dirty="0" err="1"/>
              <a:t>hópur</a:t>
            </a:r>
            <a:r>
              <a:rPr lang="en-US" dirty="0"/>
              <a:t> G)</a:t>
            </a:r>
          </a:p>
        </p:txBody>
      </p:sp>
    </p:spTree>
    <p:extLst>
      <p:ext uri="{BB962C8B-B14F-4D97-AF65-F5344CB8AC3E}">
        <p14:creationId xmlns:p14="http://schemas.microsoft.com/office/powerpoint/2010/main" val="68372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5114-8E4E-5643-B8FE-63D2C214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Úrslitaeinvígi</a:t>
            </a:r>
            <a:endParaRPr lang="en-US" dirty="0"/>
          </a:p>
        </p:txBody>
      </p:sp>
      <p:pic>
        <p:nvPicPr>
          <p:cNvPr id="4" name="BG_final">
            <a:hlinkClick r:id="" action="ppaction://media"/>
            <a:extLst>
              <a:ext uri="{FF2B5EF4-FFF2-40B4-BE49-F238E27FC236}">
                <a16:creationId xmlns:a16="http://schemas.microsoft.com/office/drawing/2014/main" id="{56CD1FB7-583F-354E-BFBE-E22A876A2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472" y="1429859"/>
            <a:ext cx="9879055" cy="50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3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0658BA-5F6A-C644-97DB-877C020BE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921" y="1253331"/>
            <a:ext cx="31887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5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7AF5-2683-B041-8ED7-6FA4AFA5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Stuttar</a:t>
            </a:r>
            <a:r>
              <a:rPr lang="en-US" dirty="0"/>
              <a:t> </a:t>
            </a:r>
            <a:r>
              <a:rPr lang="en-US" dirty="0" err="1"/>
              <a:t>kynningar</a:t>
            </a:r>
            <a:r>
              <a:rPr lang="en-US" dirty="0"/>
              <a:t> </a:t>
            </a:r>
            <a:r>
              <a:rPr lang="en-US" dirty="0" err="1"/>
              <a:t>á</a:t>
            </a:r>
            <a:r>
              <a:rPr lang="en-US" dirty="0"/>
              <a:t> </a:t>
            </a:r>
            <a:r>
              <a:rPr lang="en-US" dirty="0" err="1"/>
              <a:t>leikmönnum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9F07-9B22-6648-9071-CDF1F5240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BigBoy</a:t>
            </a:r>
            <a:r>
              <a:rPr lang="en-US" dirty="0"/>
              <a:t> (</a:t>
            </a:r>
            <a:r>
              <a:rPr lang="en-US" dirty="0" err="1"/>
              <a:t>hópur</a:t>
            </a:r>
            <a:r>
              <a:rPr lang="en-US" dirty="0"/>
              <a:t> C)</a:t>
            </a:r>
          </a:p>
          <a:p>
            <a:r>
              <a:rPr lang="en-US" dirty="0" err="1"/>
              <a:t>Hópur</a:t>
            </a:r>
            <a:r>
              <a:rPr lang="en-US" dirty="0"/>
              <a:t> H (</a:t>
            </a:r>
            <a:r>
              <a:rPr lang="en-US" dirty="0" err="1"/>
              <a:t>Dúna</a:t>
            </a:r>
            <a:r>
              <a:rPr lang="en-US" dirty="0"/>
              <a:t>)</a:t>
            </a:r>
          </a:p>
          <a:p>
            <a:r>
              <a:rPr lang="en-US" dirty="0" err="1"/>
              <a:t>pubStomper</a:t>
            </a:r>
            <a:r>
              <a:rPr lang="en-US" dirty="0"/>
              <a:t> (</a:t>
            </a:r>
            <a:r>
              <a:rPr lang="en-US" dirty="0" err="1"/>
              <a:t>hópur</a:t>
            </a:r>
            <a:r>
              <a:rPr lang="en-US" dirty="0"/>
              <a:t> F)</a:t>
            </a:r>
          </a:p>
        </p:txBody>
      </p:sp>
    </p:spTree>
    <p:extLst>
      <p:ext uri="{BB962C8B-B14F-4D97-AF65-F5344CB8AC3E}">
        <p14:creationId xmlns:p14="http://schemas.microsoft.com/office/powerpoint/2010/main" val="359770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14683" y="-660034"/>
            <a:ext cx="11962635" cy="795723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s"/>
              <a:t>BigBoy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s"/>
              <a:t>A greedy little bastard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32233" y="5319133"/>
            <a:ext cx="3421200" cy="1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s" sz="2400">
                <a:solidFill>
                  <a:srgbClr val="B7B7B7"/>
                </a:solidFill>
              </a:rPr>
              <a:t>Guðmundur Orri Pálsson</a:t>
            </a:r>
            <a:endParaRPr sz="2400">
              <a:solidFill>
                <a:srgbClr val="B7B7B7"/>
              </a:solidFill>
            </a:endParaRPr>
          </a:p>
          <a:p>
            <a:r>
              <a:rPr lang="is" sz="2400">
                <a:solidFill>
                  <a:srgbClr val="B7B7B7"/>
                </a:solidFill>
              </a:rPr>
              <a:t>Stefán Gunnlaugur Jónsson</a:t>
            </a:r>
            <a:endParaRPr sz="2400">
              <a:solidFill>
                <a:srgbClr val="B7B7B7"/>
              </a:solidFill>
            </a:endParaRPr>
          </a:p>
          <a:p>
            <a:r>
              <a:rPr lang="is" sz="2400">
                <a:solidFill>
                  <a:srgbClr val="B7B7B7"/>
                </a:solidFill>
              </a:rPr>
              <a:t>Vilhjálmur Kári Jensson</a:t>
            </a:r>
            <a:endParaRPr sz="240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is"/>
              <a:t>The story of BigBoy...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14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is" dirty="0"/>
              <a:t>BigBoy is simple and greedy.</a:t>
            </a:r>
            <a:endParaRPr dirty="0"/>
          </a:p>
          <a:p>
            <a:pPr>
              <a:lnSpc>
                <a:spcPct val="150000"/>
              </a:lnSpc>
            </a:pPr>
            <a:r>
              <a:rPr lang="is" dirty="0"/>
              <a:t>Hidden layer size of 40.</a:t>
            </a:r>
            <a:endParaRPr dirty="0"/>
          </a:p>
          <a:p>
            <a:pPr>
              <a:lnSpc>
                <a:spcPct val="150000"/>
              </a:lnSpc>
            </a:pPr>
            <a:r>
              <a:rPr lang="is" dirty="0"/>
              <a:t>We had our own mini contest.</a:t>
            </a:r>
            <a:endParaRPr dirty="0"/>
          </a:p>
          <a:p>
            <a:pPr>
              <a:lnSpc>
                <a:spcPct val="150000"/>
              </a:lnSpc>
            </a:pPr>
            <a:r>
              <a:rPr lang="is" dirty="0"/>
              <a:t>Lambda = 1, alpha = 0.001.</a:t>
            </a:r>
            <a:endParaRPr dirty="0"/>
          </a:p>
          <a:p>
            <a:pPr>
              <a:lnSpc>
                <a:spcPct val="100000"/>
              </a:lnSpc>
            </a:pPr>
            <a:r>
              <a:rPr lang="is" dirty="0"/>
              <a:t>Trained 100.000 times </a:t>
            </a:r>
            <a:br>
              <a:rPr lang="is" dirty="0"/>
            </a:br>
            <a:r>
              <a:rPr lang="is" dirty="0"/>
              <a:t>vs. </a:t>
            </a:r>
            <a:br>
              <a:rPr lang="is" dirty="0"/>
            </a:br>
            <a:r>
              <a:rPr lang="is" dirty="0"/>
              <a:t>Lambda = 0.95, alpha = 0.001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Seperate</a:t>
            </a:r>
            <a:r>
              <a:rPr lang="en-US" dirty="0"/>
              <a:t> </a:t>
            </a:r>
            <a:r>
              <a:rPr lang="en-US" dirty="0" err="1"/>
              <a:t>neaural</a:t>
            </a:r>
            <a:r>
              <a:rPr lang="en-US" dirty="0"/>
              <a:t> network for each player.</a:t>
            </a: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004" y="1749500"/>
            <a:ext cx="5232329" cy="3730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61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4B33-D93E-EF48-BF61-60B23D32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Mótaformat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6ECD-ACF1-8B49-9340-314274FA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Allir</a:t>
            </a:r>
            <a:r>
              <a:rPr lang="en-US" dirty="0"/>
              <a:t> </a:t>
            </a:r>
            <a:r>
              <a:rPr lang="en-US" dirty="0" err="1"/>
              <a:t>spiluðu</a:t>
            </a:r>
            <a:r>
              <a:rPr lang="en-US" dirty="0"/>
              <a:t> </a:t>
            </a:r>
            <a:r>
              <a:rPr lang="en-US" dirty="0" err="1"/>
              <a:t>við</a:t>
            </a:r>
            <a:r>
              <a:rPr lang="en-US" dirty="0"/>
              <a:t> </a:t>
            </a:r>
            <a:r>
              <a:rPr lang="en-US" dirty="0" err="1"/>
              <a:t>alla</a:t>
            </a:r>
            <a:endParaRPr lang="en-US" dirty="0"/>
          </a:p>
          <a:p>
            <a:r>
              <a:rPr lang="en-US" dirty="0" err="1"/>
              <a:t>Í</a:t>
            </a:r>
            <a:r>
              <a:rPr lang="en-US" dirty="0"/>
              <a:t> </a:t>
            </a:r>
            <a:r>
              <a:rPr lang="en-US" dirty="0" err="1"/>
              <a:t>hverju</a:t>
            </a:r>
            <a:r>
              <a:rPr lang="en-US" dirty="0"/>
              <a:t> </a:t>
            </a:r>
            <a:r>
              <a:rPr lang="en-US" dirty="0" err="1"/>
              <a:t>einvígi</a:t>
            </a:r>
            <a:r>
              <a:rPr lang="en-US" dirty="0"/>
              <a:t> </a:t>
            </a:r>
            <a:r>
              <a:rPr lang="en-US" dirty="0" err="1"/>
              <a:t>voru</a:t>
            </a:r>
            <a:r>
              <a:rPr lang="en-US" dirty="0"/>
              <a:t> 1000 </a:t>
            </a:r>
            <a:r>
              <a:rPr lang="en-US" dirty="0" err="1"/>
              <a:t>leikir</a:t>
            </a:r>
            <a:endParaRPr lang="en-US" dirty="0"/>
          </a:p>
          <a:p>
            <a:r>
              <a:rPr lang="en-US" dirty="0" err="1"/>
              <a:t>Tómas</a:t>
            </a:r>
            <a:r>
              <a:rPr lang="en-US" dirty="0"/>
              <a:t> </a:t>
            </a:r>
            <a:r>
              <a:rPr lang="en-US" dirty="0" err="1"/>
              <a:t>lofaði</a:t>
            </a:r>
            <a:r>
              <a:rPr lang="en-US" dirty="0"/>
              <a:t> </a:t>
            </a:r>
            <a:r>
              <a:rPr lang="en-US" dirty="0" err="1"/>
              <a:t>verðlaunum</a:t>
            </a:r>
            <a:r>
              <a:rPr lang="en-US" dirty="0"/>
              <a:t> </a:t>
            </a:r>
            <a:r>
              <a:rPr lang="en-US" dirty="0" err="1"/>
              <a:t>fyrir</a:t>
            </a:r>
            <a:r>
              <a:rPr lang="en-US" dirty="0"/>
              <a:t> </a:t>
            </a:r>
            <a:r>
              <a:rPr lang="en-US" dirty="0" err="1"/>
              <a:t>efstu</a:t>
            </a:r>
            <a:r>
              <a:rPr lang="en-US" dirty="0"/>
              <a:t> 3 </a:t>
            </a:r>
            <a:r>
              <a:rPr lang="en-US" dirty="0" err="1"/>
              <a:t>leikmennina</a:t>
            </a:r>
            <a:endParaRPr lang="en-US" dirty="0"/>
          </a:p>
          <a:p>
            <a:r>
              <a:rPr lang="en-US" dirty="0" err="1"/>
              <a:t>Efstu</a:t>
            </a:r>
            <a:r>
              <a:rPr lang="en-US" dirty="0"/>
              <a:t> </a:t>
            </a:r>
            <a:r>
              <a:rPr lang="en-US" dirty="0" err="1"/>
              <a:t>tveir</a:t>
            </a:r>
            <a:r>
              <a:rPr lang="en-US" dirty="0"/>
              <a:t> </a:t>
            </a:r>
            <a:r>
              <a:rPr lang="en-US" dirty="0" err="1"/>
              <a:t>spiluðu</a:t>
            </a:r>
            <a:r>
              <a:rPr lang="en-US" dirty="0"/>
              <a:t> </a:t>
            </a:r>
            <a:r>
              <a:rPr lang="en-US" dirty="0" err="1"/>
              <a:t>úrslitaleik</a:t>
            </a:r>
            <a:endParaRPr lang="en-US" dirty="0"/>
          </a:p>
          <a:p>
            <a:pPr lvl="1"/>
            <a:r>
              <a:rPr lang="en-US" dirty="0" err="1"/>
              <a:t>Horfum</a:t>
            </a:r>
            <a:r>
              <a:rPr lang="en-US" dirty="0"/>
              <a:t> </a:t>
            </a:r>
            <a:r>
              <a:rPr lang="en-US" dirty="0" err="1"/>
              <a:t>á</a:t>
            </a:r>
            <a:r>
              <a:rPr lang="en-US" dirty="0"/>
              <a:t> </a:t>
            </a:r>
            <a:r>
              <a:rPr lang="en-US" dirty="0" err="1"/>
              <a:t>hann</a:t>
            </a:r>
            <a:r>
              <a:rPr lang="en-US" dirty="0"/>
              <a:t> </a:t>
            </a:r>
            <a:r>
              <a:rPr lang="en-US" dirty="0" err="1"/>
              <a:t>á</a:t>
            </a:r>
            <a:r>
              <a:rPr lang="en-US" dirty="0"/>
              <a:t> </a:t>
            </a:r>
            <a:r>
              <a:rPr lang="en-US" dirty="0" err="1"/>
              <a:t>eftir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3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49-3D34-0E46-80FC-DF37685D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A5A8F7-5184-E047-B5B7-F237FBFE3A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731019"/>
              </p:ext>
            </p:extLst>
          </p:nvPr>
        </p:nvGraphicFramePr>
        <p:xfrm>
          <a:off x="838200" y="1952367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905B378-C6A9-B94E-8F23-AFD49A3367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499201"/>
              </p:ext>
            </p:extLst>
          </p:nvPr>
        </p:nvGraphicFramePr>
        <p:xfrm>
          <a:off x="838200" y="1958545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187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49-3D34-0E46-80FC-DF37685D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A5A8F7-5184-E047-B5B7-F237FBFE3A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795741"/>
              </p:ext>
            </p:extLst>
          </p:nvPr>
        </p:nvGraphicFramePr>
        <p:xfrm>
          <a:off x="838200" y="1952367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905B378-C6A9-B94E-8F23-AFD49A3367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544862"/>
              </p:ext>
            </p:extLst>
          </p:nvPr>
        </p:nvGraphicFramePr>
        <p:xfrm>
          <a:off x="838200" y="1952367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419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49-3D34-0E46-80FC-DF37685D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A5A8F7-5184-E047-B5B7-F237FBFE3A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719887"/>
              </p:ext>
            </p:extLst>
          </p:nvPr>
        </p:nvGraphicFramePr>
        <p:xfrm>
          <a:off x="838200" y="1952367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905B378-C6A9-B94E-8F23-AFD49A3367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588955"/>
              </p:ext>
            </p:extLst>
          </p:nvPr>
        </p:nvGraphicFramePr>
        <p:xfrm>
          <a:off x="838200" y="1952367"/>
          <a:ext cx="10282880" cy="428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1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370</Words>
  <Application>Microsoft Macintosh PowerPoint</Application>
  <PresentationFormat>Widescreen</PresentationFormat>
  <Paragraphs>181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Backgammon - úrslit</vt:lpstr>
      <vt:lpstr>Þátttakendur</vt:lpstr>
      <vt:lpstr>Stuttar kynningar á leikmönnum</vt:lpstr>
      <vt:lpstr>BigBoy</vt:lpstr>
      <vt:lpstr>The story of BigBoy...</vt:lpstr>
      <vt:lpstr>Mótaformat</vt:lpstr>
      <vt:lpstr>Round 1</vt:lpstr>
      <vt:lpstr>Round 2</vt:lpstr>
      <vt:lpstr>Round 3</vt:lpstr>
      <vt:lpstr>Round 4</vt:lpstr>
      <vt:lpstr>Round 5</vt:lpstr>
      <vt:lpstr>Round 6</vt:lpstr>
      <vt:lpstr>Stöðutaflan eftir 6 umferðir</vt:lpstr>
      <vt:lpstr>PowerPoint Presentation</vt:lpstr>
      <vt:lpstr>Statistics</vt:lpstr>
      <vt:lpstr>....</vt:lpstr>
      <vt:lpstr>Round 7</vt:lpstr>
      <vt:lpstr>Stöðutaflan eftir 7 umferðir</vt:lpstr>
      <vt:lpstr>pubEval</vt:lpstr>
      <vt:lpstr>Úrslitaeinvígi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Steinn Arnar Kjartansson</dc:creator>
  <cp:lastModifiedBy>helgi hilmarsson</cp:lastModifiedBy>
  <cp:revision>22</cp:revision>
  <dcterms:created xsi:type="dcterms:W3CDTF">2018-11-27T22:32:01Z</dcterms:created>
  <dcterms:modified xsi:type="dcterms:W3CDTF">2018-11-28T15:59:15Z</dcterms:modified>
</cp:coreProperties>
</file>